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4F858B73-048A-4690-87EF-2A95E32BC41C}">
  <a:tblStyle styleId="{4F858B73-048A-4690-87EF-2A95E32BC41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283f88dfe_1_66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283f88dfe_1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542200"/>
            <a:ext cx="6072900" cy="6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BD5D3"/>
                </a:solidFill>
                <a:latin typeface="IBM Plex Sans"/>
                <a:ea typeface="IBM Plex Sans"/>
                <a:cs typeface="IBM Plex Sans"/>
                <a:sym typeface="IBM Plex Sans"/>
              </a:rPr>
              <a:t>GAMIFICATION BOARD</a:t>
            </a:r>
            <a:endParaRPr>
              <a:solidFill>
                <a:srgbClr val="6BD5D3"/>
              </a:solidFill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476325" y="111336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{4F858B73-048A-4690-87EF-2A95E32BC41C}</a:tableStyleId>
              </a:tblPr>
              <a:tblGrid>
                <a:gridCol w="3766800"/>
                <a:gridCol w="1539550"/>
                <a:gridCol w="1539550"/>
                <a:gridCol w="1539550"/>
                <a:gridCol w="1539550"/>
              </a:tblGrid>
              <a:tr h="381000"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Broad Goal  of Gamification:</a:t>
                      </a:r>
                      <a:endParaRPr b="1"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Game Dynamics</a:t>
                      </a:r>
                      <a:endParaRPr b="1" sz="12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marR="889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What are the specific goals of using gamification in this case? What game dynamics are being used?</a:t>
                      </a:r>
                      <a:endParaRPr b="1"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Competition</a:t>
                      </a:r>
                      <a:endParaRPr b="1"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Collaboration</a:t>
                      </a:r>
                      <a:endParaRPr b="1" sz="1000">
                        <a:solidFill>
                          <a:srgbClr val="6BD5D3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6BD5D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</a:rPr>
                        <a:t>Progress &amp; Achievement</a:t>
                      </a:r>
                      <a:endParaRPr b="1" sz="1000">
                        <a:solidFill>
                          <a:srgbClr val="6BD5D3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6BD5D3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6BD5D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</a:rPr>
                        <a:t>Exploration and Surprise</a:t>
                      </a:r>
                      <a:endParaRPr b="1" sz="1000">
                        <a:solidFill>
                          <a:srgbClr val="6BD5D3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81000"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Game Mechanics</a:t>
                      </a:r>
                      <a:endParaRPr b="1"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Missions</a:t>
                      </a:r>
                      <a:r>
                        <a:rPr b="1" lang="en" sz="1000">
                          <a:solidFill>
                            <a:srgbClr val="3C78D8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 </a:t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marR="889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000000"/>
                          </a:solidFill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What are the broad missions that </a:t>
                      </a:r>
                      <a:r>
                        <a:rPr lang="en" sz="900"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users are</a:t>
                      </a:r>
                      <a:r>
                        <a:rPr lang="en" sz="900">
                          <a:solidFill>
                            <a:srgbClr val="000000"/>
                          </a:solidFill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 to comp</a:t>
                      </a:r>
                      <a:r>
                        <a:rPr lang="en" sz="900"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lete</a:t>
                      </a:r>
                      <a:r>
                        <a:rPr lang="en" sz="900">
                          <a:solidFill>
                            <a:srgbClr val="000000"/>
                          </a:solidFill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? How are</a:t>
                      </a:r>
                      <a:r>
                        <a:rPr lang="en" sz="900"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 these missions communicated?</a:t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Individual Mission(s) / Team Mission(s)</a:t>
                      </a:r>
                      <a:endParaRPr>
                        <a:solidFill>
                          <a:srgbClr val="6BD5D3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Levels</a:t>
                      </a:r>
                      <a:endParaRPr b="1"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marR="889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How are the missions and tasks organised in terms of levels.? What is the goal of each level?</a:t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Level One</a:t>
                      </a:r>
                      <a:endParaRPr b="1"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BD5D3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Level Two</a:t>
                      </a:r>
                      <a:endParaRPr>
                        <a:solidFill>
                          <a:srgbClr val="6BD5D3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Level Three</a:t>
                      </a:r>
                      <a:endParaRPr b="1"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BD5D3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Level n</a:t>
                      </a:r>
                      <a:endParaRPr>
                        <a:solidFill>
                          <a:srgbClr val="6BD5D3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81000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Tasks</a:t>
                      </a:r>
                      <a:r>
                        <a:rPr b="1" lang="en" sz="1000">
                          <a:solidFill>
                            <a:srgbClr val="3C78D8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 </a:t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marR="889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What are the tasks and actions to be completed by users at each level to achieve the goal? How are these tasks communicated?</a:t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Task 1</a:t>
                      </a:r>
                      <a:endParaRPr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Task 1</a:t>
                      </a:r>
                      <a:endParaRPr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Task 1</a:t>
                      </a:r>
                      <a:endParaRPr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Task 1</a:t>
                      </a:r>
                      <a:endParaRPr b="1"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Task 2</a:t>
                      </a:r>
                      <a:endParaRPr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Task 2</a:t>
                      </a:r>
                      <a:endParaRPr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Task 2</a:t>
                      </a:r>
                      <a:endParaRPr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Task 2</a:t>
                      </a:r>
                      <a:endParaRPr b="1"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Task n</a:t>
                      </a:r>
                      <a:endParaRPr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Task n</a:t>
                      </a:r>
                      <a:endParaRPr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Task n</a:t>
                      </a:r>
                      <a:endParaRPr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Task n</a:t>
                      </a:r>
                      <a:endParaRPr b="1"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90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Points</a:t>
                      </a:r>
                      <a:r>
                        <a:rPr b="1" lang="en" sz="1000">
                          <a:solidFill>
                            <a:srgbClr val="3C78D8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 </a:t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marR="889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000000"/>
                          </a:solidFill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How </a:t>
                      </a:r>
                      <a:r>
                        <a:rPr lang="en" sz="900"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are</a:t>
                      </a:r>
                      <a:r>
                        <a:rPr lang="en" sz="900">
                          <a:solidFill>
                            <a:srgbClr val="000000"/>
                          </a:solidFill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 </a:t>
                      </a:r>
                      <a:r>
                        <a:rPr lang="en" sz="900"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users scored </a:t>
                      </a:r>
                      <a:r>
                        <a:rPr lang="en" sz="900">
                          <a:solidFill>
                            <a:srgbClr val="000000"/>
                          </a:solidFill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as </a:t>
                      </a:r>
                      <a:r>
                        <a:rPr lang="en" sz="900"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users</a:t>
                      </a:r>
                      <a:r>
                        <a:rPr lang="en" sz="900">
                          <a:solidFill>
                            <a:srgbClr val="000000"/>
                          </a:solidFill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 complete tasks and missions? How do sc</a:t>
                      </a:r>
                      <a:r>
                        <a:rPr lang="en" sz="900"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ores vary as per levels?</a:t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Tasks</a:t>
                      </a:r>
                      <a:endParaRPr b="1"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Levels</a:t>
                      </a:r>
                      <a:endParaRPr sz="12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Missions</a:t>
                      </a:r>
                      <a:endParaRPr sz="12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Other</a:t>
                      </a:r>
                      <a:endParaRPr sz="12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</a:tr>
              <a:tr h="270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Badges</a:t>
                      </a:r>
                      <a:endParaRPr b="1"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marR="889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How are users awarded beyond points? What are the different kinds of badges</a:t>
                      </a:r>
                      <a:r>
                        <a:rPr lang="en" sz="900">
                          <a:solidFill>
                            <a:srgbClr val="000000"/>
                          </a:solidFill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? </a:t>
                      </a:r>
                      <a:r>
                        <a:rPr lang="en" sz="900"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What do these badges signify?</a:t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Badge One</a:t>
                      </a:r>
                      <a:endParaRPr b="1"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Badge Two</a:t>
                      </a:r>
                      <a:endParaRPr sz="12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Badge Three</a:t>
                      </a:r>
                      <a:endParaRPr sz="12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Badge n</a:t>
                      </a:r>
                      <a:endParaRPr sz="12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431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Leaderboards </a:t>
                      </a:r>
                      <a:endParaRPr b="1"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marR="889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rgbClr val="000000"/>
                          </a:solidFill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How </a:t>
                      </a:r>
                      <a:r>
                        <a:rPr lang="en" sz="900"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are users</a:t>
                      </a:r>
                      <a:r>
                        <a:rPr lang="en" sz="900">
                          <a:solidFill>
                            <a:srgbClr val="000000"/>
                          </a:solidFill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 </a:t>
                      </a:r>
                      <a:r>
                        <a:rPr lang="en" sz="900"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shown where they</a:t>
                      </a:r>
                      <a:r>
                        <a:rPr lang="en" sz="900">
                          <a:solidFill>
                            <a:srgbClr val="000000"/>
                          </a:solidFill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 stand vis a vis </a:t>
                      </a:r>
                      <a:r>
                        <a:rPr lang="en" sz="900"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each other?</a:t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Individual Leaderboard(s) / Team Leaderboard(s)</a:t>
                      </a:r>
                      <a:endParaRPr b="1"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